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24"/>
  </p:notesMasterIdLst>
  <p:sldIdLst>
    <p:sldId id="256" r:id="rId2"/>
    <p:sldId id="306" r:id="rId3"/>
    <p:sldId id="286" r:id="rId4"/>
    <p:sldId id="312" r:id="rId5"/>
    <p:sldId id="314" r:id="rId6"/>
    <p:sldId id="317" r:id="rId7"/>
    <p:sldId id="288" r:id="rId8"/>
    <p:sldId id="290" r:id="rId9"/>
    <p:sldId id="291" r:id="rId10"/>
    <p:sldId id="327" r:id="rId11"/>
    <p:sldId id="323" r:id="rId12"/>
    <p:sldId id="318" r:id="rId13"/>
    <p:sldId id="309" r:id="rId14"/>
    <p:sldId id="310" r:id="rId15"/>
    <p:sldId id="308" r:id="rId16"/>
    <p:sldId id="322" r:id="rId17"/>
    <p:sldId id="321" r:id="rId18"/>
    <p:sldId id="326" r:id="rId19"/>
    <p:sldId id="289" r:id="rId20"/>
    <p:sldId id="316" r:id="rId21"/>
    <p:sldId id="315" r:id="rId22"/>
    <p:sldId id="282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 Skulmoski" initials="WS" lastIdx="2" clrIdx="0">
    <p:extLst>
      <p:ext uri="{19B8F6BF-5375-455C-9EA6-DF929625EA0E}">
        <p15:presenceInfo xmlns:p15="http://schemas.microsoft.com/office/powerpoint/2012/main" userId="S-1-5-21-2098228621-1360478418-277364198-26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0164" autoAdjust="0"/>
  </p:normalViewPr>
  <p:slideViewPr>
    <p:cSldViewPr snapToGrid="0">
      <p:cViewPr varScale="1">
        <p:scale>
          <a:sx n="74" d="100"/>
          <a:sy n="74" d="100"/>
        </p:scale>
        <p:origin x="159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90" d="100"/>
          <a:sy n="190" d="100"/>
        </p:scale>
        <p:origin x="3534" y="-18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D51280-39E9-4DD0-B4A2-7E94026C5BAA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AEC691-A88D-4E2A-AEE8-2721DE8492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2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738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806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058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688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243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040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83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013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4261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535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89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07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Themes are particularly</a:t>
            </a:r>
            <a:r>
              <a:rPr lang="en-CA" baseline="0" dirty="0"/>
              <a:t> relevant to post-secondary educational institutions</a:t>
            </a:r>
          </a:p>
          <a:p>
            <a:r>
              <a:rPr lang="en-CA" baseline="0" dirty="0"/>
              <a:t>Themes are thought provoking</a:t>
            </a:r>
          </a:p>
          <a:p>
            <a:r>
              <a:rPr lang="en-CA" baseline="0" dirty="0"/>
              <a:t>STEEP is largely externally focused.  Could use STEEP on external and have a separate section for internal.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70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73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26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44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9867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78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EC691-A88D-4E2A-AEE8-2721DE84928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19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AD0DCC-CF21-4374-90E9-2F11D9DE6CD0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E17BEE-E5BF-4C95-A578-BBD4CDB29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26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DCC-CF21-4374-90E9-2F11D9DE6CD0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7BEE-E5BF-4C95-A578-BBD4CDB29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36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AD0DCC-CF21-4374-90E9-2F11D9DE6CD0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E17BEE-E5BF-4C95-A578-BBD4CDB29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224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DCC-CF21-4374-90E9-2F11D9DE6CD0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7BEE-E5BF-4C95-A578-BBD4CDB29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99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AD0DCC-CF21-4374-90E9-2F11D9DE6CD0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E17BEE-E5BF-4C95-A578-BBD4CDB29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461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DCC-CF21-4374-90E9-2F11D9DE6CD0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7BEE-E5BF-4C95-A578-BBD4CDB29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23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DCC-CF21-4374-90E9-2F11D9DE6CD0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7BEE-E5BF-4C95-A578-BBD4CDB29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668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DCC-CF21-4374-90E9-2F11D9DE6CD0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7BEE-E5BF-4C95-A578-BBD4CDB29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7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DCC-CF21-4374-90E9-2F11D9DE6CD0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7BEE-E5BF-4C95-A578-BBD4CDB29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484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AD0DCC-CF21-4374-90E9-2F11D9DE6CD0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E17BEE-E5BF-4C95-A578-BBD4CDB29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820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0DCC-CF21-4374-90E9-2F11D9DE6CD0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7BEE-E5BF-4C95-A578-BBD4CDB29D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13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4AD0DCC-CF21-4374-90E9-2F11D9DE6CD0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0E17BEE-E5BF-4C95-A578-BBD4CDB29DD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643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highered.com/views/2015/08/27/unemployment-rate-community-college-enrollments-and-tough-choices-essa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.bc.ca/pdf/nic-environmental-scan-2019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c.bc.ca/Regional-Forum-Surve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93" y="1662229"/>
            <a:ext cx="7716442" cy="26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11" y="597160"/>
            <a:ext cx="8479061" cy="122541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CA" b="1" dirty="0"/>
              <a:t>High proportion of regional population with </a:t>
            </a:r>
            <a:br>
              <a:rPr lang="en-CA" b="1" dirty="0"/>
            </a:br>
            <a:r>
              <a:rPr lang="en-CA" b="1" dirty="0"/>
              <a:t>no post-secondary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11" y="2206487"/>
            <a:ext cx="8591705" cy="3028122"/>
          </a:xfrm>
        </p:spPr>
        <p:txBody>
          <a:bodyPr>
            <a:normAutofit/>
          </a:bodyPr>
          <a:lstStyle/>
          <a:p>
            <a:pPr lvl="1"/>
            <a:r>
              <a:rPr lang="en-CA" b="1" dirty="0"/>
              <a:t>77% of the 903,000 job openings </a:t>
            </a:r>
            <a:r>
              <a:rPr lang="en-CA" dirty="0"/>
              <a:t>expected in the next decade in B.C. will require some level of post-secondary education or training</a:t>
            </a:r>
            <a:endParaRPr lang="en-US" dirty="0"/>
          </a:p>
          <a:p>
            <a:pPr lvl="2"/>
            <a:r>
              <a:rPr lang="en-CA" sz="1600" b="1" dirty="0"/>
              <a:t>41% </a:t>
            </a:r>
            <a:r>
              <a:rPr lang="en-CA" sz="1600" dirty="0"/>
              <a:t>will be in occupations requiring a </a:t>
            </a:r>
            <a:r>
              <a:rPr lang="en-CA" sz="1600" b="1" dirty="0"/>
              <a:t>diploma, certificate or apprenticeship</a:t>
            </a:r>
            <a:r>
              <a:rPr lang="en-CA" sz="1600" dirty="0"/>
              <a:t> training</a:t>
            </a:r>
            <a:endParaRPr lang="en-US" sz="1600" dirty="0"/>
          </a:p>
          <a:p>
            <a:pPr lvl="2"/>
            <a:r>
              <a:rPr lang="en-CA" sz="1600" b="1" dirty="0"/>
              <a:t>36% </a:t>
            </a:r>
            <a:r>
              <a:rPr lang="en-CA" sz="1600" dirty="0"/>
              <a:t>will be in positions requiring </a:t>
            </a:r>
            <a:r>
              <a:rPr lang="en-CA" sz="1600" b="1" dirty="0"/>
              <a:t>a bachelor’s, graduate or first professional degree</a:t>
            </a:r>
            <a:endParaRPr lang="en-US" sz="1600" dirty="0"/>
          </a:p>
          <a:p>
            <a:pPr marL="630238" lvl="2" indent="-269875">
              <a:tabLst>
                <a:tab pos="630238" algn="l"/>
              </a:tabLst>
            </a:pPr>
            <a:r>
              <a:rPr lang="en-CA" sz="1600" b="1" dirty="0"/>
              <a:t>23%</a:t>
            </a:r>
            <a:r>
              <a:rPr lang="en-CA" sz="1600" dirty="0"/>
              <a:t> of job openings will be available for those with a </a:t>
            </a:r>
            <a:r>
              <a:rPr lang="en-CA" sz="1600" b="1" dirty="0"/>
              <a:t>high school </a:t>
            </a:r>
            <a:r>
              <a:rPr lang="en-CA" sz="1600" dirty="0"/>
              <a:t>education or less</a:t>
            </a:r>
            <a:endParaRPr lang="en-US" sz="16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575152" y="2623644"/>
            <a:ext cx="8055429" cy="65004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5718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40" y="845974"/>
            <a:ext cx="4546125" cy="586451"/>
          </a:xfrm>
        </p:spPr>
        <p:txBody>
          <a:bodyPr>
            <a:normAutofit/>
          </a:bodyPr>
          <a:lstStyle/>
          <a:p>
            <a:pPr lvl="0" algn="ctr"/>
            <a:r>
              <a:rPr lang="en-CA" b="1" dirty="0"/>
              <a:t>Ageing Population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05" y="1901785"/>
            <a:ext cx="8251746" cy="48365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84313" y="2208722"/>
            <a:ext cx="586323" cy="59046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3914177" y="2252265"/>
            <a:ext cx="586323" cy="59046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344041" y="2277146"/>
            <a:ext cx="586323" cy="59046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6221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40" y="845974"/>
            <a:ext cx="4546125" cy="586451"/>
          </a:xfrm>
        </p:spPr>
        <p:txBody>
          <a:bodyPr>
            <a:normAutofit/>
          </a:bodyPr>
          <a:lstStyle/>
          <a:p>
            <a:pPr lvl="0" algn="ctr"/>
            <a:r>
              <a:rPr lang="en-CA" b="1" dirty="0"/>
              <a:t>Ageing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08" y="2325756"/>
            <a:ext cx="8235819" cy="2176332"/>
          </a:xfrm>
        </p:spPr>
        <p:txBody>
          <a:bodyPr>
            <a:normAutofit/>
          </a:bodyPr>
          <a:lstStyle/>
          <a:p>
            <a:pPr lvl="1"/>
            <a:r>
              <a:rPr lang="en-CA" sz="1800" dirty="0"/>
              <a:t>The proportion of individuals aged </a:t>
            </a:r>
            <a:r>
              <a:rPr lang="en-CA" sz="1800" b="1" dirty="0"/>
              <a:t>65+ living in the NIC region is substantially higher than that seen provincially</a:t>
            </a:r>
            <a:r>
              <a:rPr lang="en-CA" sz="1800" dirty="0"/>
              <a:t> (25% versus 20%) and by 2030 this will shift even higher to 30% in the NIC region versus 24% for the province</a:t>
            </a:r>
            <a:endParaRPr lang="en-US" sz="1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57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814873"/>
            <a:ext cx="7989752" cy="607587"/>
          </a:xfrm>
        </p:spPr>
        <p:txBody>
          <a:bodyPr/>
          <a:lstStyle/>
          <a:p>
            <a:pPr algn="ctr"/>
            <a:r>
              <a:rPr lang="en-US" dirty="0"/>
              <a:t>Shrinking number of 18-24 year-olds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0" y="2199223"/>
            <a:ext cx="8536496" cy="13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6965026" y="1954712"/>
            <a:ext cx="887704" cy="126689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5085736" y="1969950"/>
            <a:ext cx="887704" cy="125165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9846" y="3122438"/>
            <a:ext cx="8201098" cy="4551247"/>
          </a:xfrm>
        </p:spPr>
        <p:txBody>
          <a:bodyPr>
            <a:normAutofit/>
          </a:bodyPr>
          <a:lstStyle/>
          <a:p>
            <a:pPr lvl="1"/>
            <a:r>
              <a:rPr lang="en-CA" sz="2000" dirty="0"/>
              <a:t>The traditional post-secondary population of 18-24 year-olds in the NIC region is projected to decrease by 4% (466 people) between 2020 and 2025</a:t>
            </a:r>
          </a:p>
          <a:p>
            <a:pPr lvl="2"/>
            <a:r>
              <a:rPr lang="en-CA" sz="2000" dirty="0"/>
              <a:t>The decline is expected to reverse after 2025, however, with expected growth of 3% (356 people) over 2020 levels by 2030 </a:t>
            </a:r>
          </a:p>
          <a:p>
            <a:pPr lvl="1"/>
            <a:r>
              <a:rPr lang="en-CA" sz="2000" dirty="0"/>
              <a:t>Provincial numbers are expected to decline by 11%  between 2020 and 2025 but by 2030 they will rebound substantially, showing a decline of only 7% over 2020 levels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1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Slowly recovering </a:t>
            </a:r>
            <a:br>
              <a:rPr lang="en-US" dirty="0"/>
            </a:br>
            <a:r>
              <a:rPr lang="en-US" dirty="0"/>
              <a:t>secondary school enrolment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72" y="1873150"/>
            <a:ext cx="8257980" cy="489714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591335" y="4373217"/>
            <a:ext cx="2565377" cy="1133061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4871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23" y="607909"/>
            <a:ext cx="8473943" cy="861013"/>
          </a:xfrm>
        </p:spPr>
        <p:txBody>
          <a:bodyPr>
            <a:normAutofit/>
          </a:bodyPr>
          <a:lstStyle/>
          <a:p>
            <a:pPr lvl="0" algn="ctr"/>
            <a:r>
              <a:rPr lang="en-CA" b="1" dirty="0"/>
              <a:t>Pending employee retirements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94" y="1912620"/>
            <a:ext cx="7298386" cy="49453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516664">
            <a:off x="2322856" y="1536223"/>
            <a:ext cx="1840303" cy="342087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83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23" y="607909"/>
            <a:ext cx="8473943" cy="861013"/>
          </a:xfrm>
        </p:spPr>
        <p:txBody>
          <a:bodyPr>
            <a:normAutofit/>
          </a:bodyPr>
          <a:lstStyle/>
          <a:p>
            <a:pPr lvl="0" algn="ctr"/>
            <a:r>
              <a:rPr lang="en-CA" b="1" dirty="0"/>
              <a:t>Pending employee retirements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23" y="2035377"/>
            <a:ext cx="8307269" cy="4620460"/>
          </a:xfrm>
        </p:spPr>
        <p:txBody>
          <a:bodyPr>
            <a:normAutofit/>
          </a:bodyPr>
          <a:lstStyle/>
          <a:p>
            <a:pPr lvl="1"/>
            <a:r>
              <a:rPr lang="en-CA" sz="2400" b="1" dirty="0"/>
              <a:t>35% of NIC employees are over 55</a:t>
            </a:r>
          </a:p>
          <a:p>
            <a:pPr marL="243000" lvl="1" indent="0">
              <a:buNone/>
            </a:pPr>
            <a:r>
              <a:rPr lang="en-CA" sz="2400" b="1" dirty="0"/>
              <a:t>        (beyond the age of early retirement)</a:t>
            </a:r>
            <a:endParaRPr lang="en-US" sz="2400" dirty="0"/>
          </a:p>
          <a:p>
            <a:pPr lvl="1"/>
            <a:r>
              <a:rPr lang="en-CA" sz="2400" dirty="0"/>
              <a:t>37% of NIC employees are in the 46-55 age group</a:t>
            </a:r>
            <a:endParaRPr lang="en-US" sz="2400" dirty="0"/>
          </a:p>
          <a:p>
            <a:pPr lvl="1"/>
            <a:r>
              <a:rPr lang="en-CA" sz="2400" b="1" dirty="0"/>
              <a:t>Employee groups over 55</a:t>
            </a:r>
          </a:p>
          <a:p>
            <a:pPr lvl="2"/>
            <a:r>
              <a:rPr lang="en-CA" sz="2400" b="1" dirty="0"/>
              <a:t>Faculty is the highest at 43%</a:t>
            </a:r>
          </a:p>
          <a:p>
            <a:pPr lvl="2"/>
            <a:r>
              <a:rPr lang="en-CA" sz="2400" b="1" dirty="0"/>
              <a:t>Support staff and administrators are at 27% and 24%, respectively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702906" y="2372138"/>
            <a:ext cx="6274364" cy="108005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062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99" y="646922"/>
            <a:ext cx="4448410" cy="638025"/>
          </a:xfrm>
        </p:spPr>
        <p:txBody>
          <a:bodyPr>
            <a:normAutofit/>
          </a:bodyPr>
          <a:lstStyle/>
          <a:p>
            <a:pPr lvl="0"/>
            <a:r>
              <a:rPr lang="en-CA" b="1" dirty="0"/>
              <a:t>Low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59" y="2039006"/>
            <a:ext cx="8207307" cy="4535965"/>
          </a:xfrm>
        </p:spPr>
        <p:txBody>
          <a:bodyPr>
            <a:normAutofit/>
          </a:bodyPr>
          <a:lstStyle/>
          <a:p>
            <a:pPr lvl="1"/>
            <a:r>
              <a:rPr lang="en-CA" sz="2400" dirty="0"/>
              <a:t>B.C.’s unemployment rate averaged </a:t>
            </a:r>
            <a:r>
              <a:rPr lang="en-CA" sz="2400" b="1" dirty="0"/>
              <a:t>4.7%</a:t>
            </a:r>
            <a:r>
              <a:rPr lang="en-CA" sz="2400" dirty="0"/>
              <a:t> in 2018, the lowest among the provinces</a:t>
            </a:r>
            <a:endParaRPr lang="en-US" sz="2400" dirty="0"/>
          </a:p>
          <a:p>
            <a:pPr lvl="1"/>
            <a:r>
              <a:rPr lang="en-CA" sz="2400" dirty="0"/>
              <a:t>Research has shown that “employment and unemployment rates much more than the number of high school graduates or other population trends – which are important over time but very slow moving – are the </a:t>
            </a:r>
            <a:r>
              <a:rPr lang="en-CA" sz="2400" b="1" dirty="0"/>
              <a:t>biggest factors driving enrolment for community colleges</a:t>
            </a:r>
            <a:r>
              <a:rPr lang="en-CA" sz="2400" dirty="0"/>
              <a:t>, for-profit colleges and some open-access four-year institutions”</a:t>
            </a:r>
            <a:endParaRPr lang="en-US" sz="2400" dirty="0"/>
          </a:p>
          <a:p>
            <a:pPr marL="0" indent="0">
              <a:buNone/>
            </a:pPr>
            <a:endParaRPr lang="en-CA" dirty="0"/>
          </a:p>
          <a:p>
            <a:pPr marL="324000" lvl="1" indent="0">
              <a:buNone/>
            </a:pPr>
            <a:r>
              <a:rPr lang="en-CA" baseline="30000" dirty="0"/>
              <a:t>Inside Higher Ed. 2015. Retrieved March 26, 2019 from: </a:t>
            </a:r>
            <a:r>
              <a:rPr lang="en-US" u="sng" baseline="30000" dirty="0">
                <a:hlinkClick r:id="rId3"/>
              </a:rPr>
              <a:t>https://www.insidehighered.com/views/2015/08/27/unemployment-rate-community-college-enrollments-and-tough-choices-essay</a:t>
            </a:r>
            <a:r>
              <a:rPr lang="en-CA" baseline="30000" dirty="0"/>
              <a:t>.</a:t>
            </a:r>
            <a:endParaRPr lang="en-CA" dirty="0"/>
          </a:p>
        </p:txBody>
      </p:sp>
      <p:sp>
        <p:nvSpPr>
          <p:cNvPr id="5" name="Rounded Rectangle 4"/>
          <p:cNvSpPr/>
          <p:nvPr/>
        </p:nvSpPr>
        <p:spPr>
          <a:xfrm>
            <a:off x="558621" y="3081130"/>
            <a:ext cx="8273142" cy="2458279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7603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4971" y="715002"/>
            <a:ext cx="7989752" cy="906512"/>
          </a:xfrm>
        </p:spPr>
        <p:txBody>
          <a:bodyPr>
            <a:noAutofit/>
          </a:bodyPr>
          <a:lstStyle/>
          <a:p>
            <a:pPr lvl="0" algn="ctr"/>
            <a:r>
              <a:rPr lang="en-CA" sz="2400" b="1" dirty="0"/>
              <a:t>high reliance on </a:t>
            </a:r>
            <a:br>
              <a:rPr lang="en-CA" sz="2400" b="1" dirty="0"/>
            </a:br>
            <a:r>
              <a:rPr lang="en-CA" sz="2400" b="1" dirty="0"/>
              <a:t>provincial government funding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41" y="2060712"/>
            <a:ext cx="8234459" cy="472567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337378" y="2713633"/>
            <a:ext cx="733196" cy="64579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ular Callout 5"/>
          <p:cNvSpPr/>
          <p:nvPr/>
        </p:nvSpPr>
        <p:spPr>
          <a:xfrm>
            <a:off x="4446105" y="1684711"/>
            <a:ext cx="854765" cy="934279"/>
          </a:xfrm>
          <a:prstGeom prst="wedgeRectCallout">
            <a:avLst>
              <a:gd name="adj1" fmla="val -71220"/>
              <a:gd name="adj2" fmla="val 1026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$2.7M Fewer Dollars</a:t>
            </a:r>
          </a:p>
        </p:txBody>
      </p:sp>
    </p:spTree>
    <p:extLst>
      <p:ext uri="{BB962C8B-B14F-4D97-AF65-F5344CB8AC3E}">
        <p14:creationId xmlns:p14="http://schemas.microsoft.com/office/powerpoint/2010/main" val="179568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19" y="806687"/>
            <a:ext cx="8472206" cy="87636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CA" b="1" dirty="0"/>
              <a:t>Rapidly growing</a:t>
            </a:r>
            <a:br>
              <a:rPr lang="en-CA" b="1" dirty="0"/>
            </a:br>
            <a:r>
              <a:rPr lang="en-CA" b="1" dirty="0"/>
              <a:t>international student demand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93" y="1871002"/>
            <a:ext cx="8596767" cy="49031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279683" y="1871002"/>
            <a:ext cx="415213" cy="47119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3176134" y="5385417"/>
            <a:ext cx="415213" cy="47119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7469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224" y="973824"/>
            <a:ext cx="2229433" cy="55954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Purpose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4254758"/>
            <a:ext cx="8148831" cy="2513045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Provide data that describe NIC’s internal and external environments</a:t>
            </a:r>
          </a:p>
          <a:p>
            <a:pPr lvl="1"/>
            <a:r>
              <a:rPr lang="en-US" sz="2000" dirty="0"/>
              <a:t>Identify key environmental factors</a:t>
            </a:r>
          </a:p>
          <a:p>
            <a:pPr lvl="1"/>
            <a:r>
              <a:rPr lang="en-US" sz="2000" dirty="0"/>
              <a:t>Be a key resource / reference document</a:t>
            </a:r>
          </a:p>
          <a:p>
            <a:pPr lvl="1"/>
            <a:r>
              <a:rPr lang="en-US" sz="2000" dirty="0"/>
              <a:t>Provide a foundation for discussion</a:t>
            </a:r>
          </a:p>
          <a:p>
            <a:pPr lvl="1"/>
            <a:r>
              <a:rPr lang="en-US" sz="2000" dirty="0"/>
              <a:t>Be question generating / thought provoking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6964" y="1984311"/>
            <a:ext cx="8094335" cy="2146040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/>
              <a:t>Environmental scanning is a process undertaken by an organization to systematically gather and interpret relevant data to </a:t>
            </a:r>
            <a:r>
              <a:rPr lang="en-US" sz="8000" b="1" dirty="0"/>
              <a:t>identify external and internal conditions, forces and trends that could impact its ability to fulfill its mission</a:t>
            </a:r>
          </a:p>
          <a:p>
            <a:pPr marL="0" indent="0">
              <a:buNone/>
            </a:pPr>
            <a:r>
              <a:rPr lang="en-US" sz="8000" b="1" dirty="0"/>
              <a:t>Students, faculty, staff, administration, Board members and community members </a:t>
            </a:r>
            <a:r>
              <a:rPr lang="en-US" sz="8000" dirty="0"/>
              <a:t>engaged in strategic planning are the scan’s audience</a:t>
            </a:r>
            <a:endParaRPr lang="en-CA" sz="8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8000" dirty="0">
                <a:solidFill>
                  <a:schemeClr val="tx1"/>
                </a:solidFill>
              </a:rPr>
              <a:t>The environmental scan is intended to:</a:t>
            </a:r>
          </a:p>
          <a:p>
            <a:endParaRPr lang="en-CA" sz="1350" dirty="0"/>
          </a:p>
        </p:txBody>
      </p:sp>
    </p:spTree>
    <p:extLst>
      <p:ext uri="{BB962C8B-B14F-4D97-AF65-F5344CB8AC3E}">
        <p14:creationId xmlns:p14="http://schemas.microsoft.com/office/powerpoint/2010/main" val="2511752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19" y="806687"/>
            <a:ext cx="8472206" cy="87636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CA" b="1" dirty="0"/>
              <a:t>Rapidly growing</a:t>
            </a:r>
            <a:br>
              <a:rPr lang="en-CA" b="1" dirty="0"/>
            </a:br>
            <a:r>
              <a:rPr lang="en-CA" b="1" dirty="0"/>
              <a:t>international student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69" y="1912362"/>
            <a:ext cx="8248261" cy="4699932"/>
          </a:xfrm>
        </p:spPr>
        <p:txBody>
          <a:bodyPr>
            <a:normAutofit/>
          </a:bodyPr>
          <a:lstStyle/>
          <a:p>
            <a:pPr lvl="1"/>
            <a:r>
              <a:rPr lang="en-CA" sz="2400" dirty="0"/>
              <a:t>International student enrolment at NIC has </a:t>
            </a:r>
            <a:r>
              <a:rPr lang="en-CA" sz="2400" b="1" dirty="0"/>
              <a:t>grown almost ten-fold over the past decade</a:t>
            </a:r>
            <a:r>
              <a:rPr lang="en-CA" sz="2400" dirty="0"/>
              <a:t> </a:t>
            </a:r>
          </a:p>
          <a:p>
            <a:pPr lvl="1"/>
            <a:r>
              <a:rPr lang="en-CA" sz="2400" b="1" dirty="0"/>
              <a:t>13% of students </a:t>
            </a:r>
            <a:r>
              <a:rPr lang="en-CA" sz="2400" dirty="0"/>
              <a:t>enrolled in credit courses at NIC (18% of FTEs) are international students</a:t>
            </a:r>
            <a:endParaRPr lang="en-US" sz="2400" dirty="0"/>
          </a:p>
          <a:p>
            <a:pPr lvl="1"/>
            <a:r>
              <a:rPr lang="en-CA" sz="2400" dirty="0"/>
              <a:t>Rapid growth in international student demand has spurred a focus on sustainable admissions and enrolment practices, student services and learning environments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84245" y="2724538"/>
            <a:ext cx="8011886" cy="908179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0591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68" y="901959"/>
            <a:ext cx="8473943" cy="5384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Tuition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94" y="1900335"/>
            <a:ext cx="8260405" cy="48586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68907" y="2183805"/>
            <a:ext cx="522514" cy="54558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2763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9703" y="845976"/>
            <a:ext cx="3718811" cy="528262"/>
          </a:xfrm>
        </p:spPr>
        <p:txBody>
          <a:bodyPr>
            <a:normAutofit/>
          </a:bodyPr>
          <a:lstStyle/>
          <a:p>
            <a:pPr lvl="0"/>
            <a:r>
              <a:rPr lang="en-CA" b="1" dirty="0"/>
              <a:t>Final Thoughts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28" y="1947339"/>
            <a:ext cx="3656089" cy="48382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567" y="2026852"/>
            <a:ext cx="5024261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The Environmental Scan can be found on the NIC website</a:t>
            </a:r>
          </a:p>
          <a:p>
            <a:endParaRPr lang="en-US" sz="1600" dirty="0"/>
          </a:p>
          <a:p>
            <a:r>
              <a:rPr lang="en-US" sz="1600" dirty="0"/>
              <a:t>ABOUT US / THE NIC COMMITMENT / REPORTING</a:t>
            </a:r>
            <a:endParaRPr lang="en-US" sz="1600" dirty="0">
              <a:hlinkClick r:id="rId3"/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hlinkClick r:id="rId3"/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https://www.nic.bc.ca/pdf/nic-environmental-scan-2019.pdf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sz="1600" dirty="0"/>
              <a:t>Provide us with your thoughts on the topics covered</a:t>
            </a:r>
          </a:p>
          <a:p>
            <a:r>
              <a:rPr lang="en-US" sz="1600" dirty="0"/>
              <a:t>in today’s presentation!</a:t>
            </a:r>
            <a:endParaRPr lang="en-US" sz="1600" dirty="0">
              <a:hlinkClick r:id="rId3"/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400" u="sng" dirty="0">
                <a:hlinkClick r:id="rId4"/>
              </a:rPr>
              <a:t>http://www.nic.bc.ca/Regional-Forum-Survey</a:t>
            </a:r>
            <a:endParaRPr lang="en-US" sz="1400" dirty="0"/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2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345" y="1005667"/>
            <a:ext cx="4303147" cy="444637"/>
          </a:xfrm>
        </p:spPr>
        <p:txBody>
          <a:bodyPr>
            <a:normAutofit fontScale="90000"/>
          </a:bodyPr>
          <a:lstStyle/>
          <a:p>
            <a:r>
              <a:rPr lang="en-US" dirty="0"/>
              <a:t>Key Factors and Trends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24071" y="2230672"/>
            <a:ext cx="839232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CA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Key environmental factors are those factors/conditions that represent important considerations for strategic and short-term planning and operations as NIC works to achieve its mandates, mission and vision. 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8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1886" y="721568"/>
            <a:ext cx="8341567" cy="45408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CA" sz="2400" b="1" dirty="0"/>
              <a:t> Large and geographically diverse region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08" y="1251857"/>
            <a:ext cx="4498920" cy="55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9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1886" y="721568"/>
            <a:ext cx="8341567" cy="45408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CA" sz="2400" b="1" dirty="0"/>
              <a:t> Large and geographically diverse region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8179" y="1983167"/>
            <a:ext cx="8275274" cy="4675780"/>
          </a:xfrm>
        </p:spPr>
        <p:txBody>
          <a:bodyPr>
            <a:noAutofit/>
          </a:bodyPr>
          <a:lstStyle/>
          <a:p>
            <a:r>
              <a:rPr lang="en-CA" sz="2000" dirty="0"/>
              <a:t>The College serves a vast and diverse region on central and northern Vancouver Island and B.C.’s Central Coast</a:t>
            </a:r>
            <a:endParaRPr lang="en-US" sz="2000" dirty="0"/>
          </a:p>
          <a:p>
            <a:pPr lvl="1"/>
            <a:r>
              <a:rPr lang="en-CA" sz="2000" b="1" dirty="0"/>
              <a:t>80,000 km</a:t>
            </a:r>
            <a:r>
              <a:rPr lang="en-CA" sz="2000" b="1" baseline="30000" dirty="0"/>
              <a:t>2</a:t>
            </a:r>
            <a:endParaRPr lang="en-CA" sz="2000" b="1" dirty="0"/>
          </a:p>
          <a:p>
            <a:pPr lvl="1"/>
            <a:r>
              <a:rPr lang="en-CA" sz="2000" b="1" dirty="0"/>
              <a:t>157,000 residents</a:t>
            </a:r>
          </a:p>
          <a:p>
            <a:pPr lvl="1"/>
            <a:r>
              <a:rPr lang="en-CA" sz="2000" b="1" dirty="0"/>
              <a:t>35 First Nations</a:t>
            </a:r>
            <a:endParaRPr lang="en-CA" sz="2000" dirty="0"/>
          </a:p>
          <a:p>
            <a:pPr lvl="1"/>
            <a:r>
              <a:rPr lang="en-CA" sz="2000" b="1" dirty="0"/>
              <a:t>Six school districts</a:t>
            </a:r>
            <a:r>
              <a:rPr lang="en-CA" sz="2000" dirty="0"/>
              <a:t> </a:t>
            </a:r>
          </a:p>
          <a:p>
            <a:pPr lvl="1"/>
            <a:r>
              <a:rPr lang="en-CA" sz="2000" b="1" dirty="0"/>
              <a:t>Five regional districts</a:t>
            </a:r>
          </a:p>
          <a:p>
            <a:r>
              <a:rPr lang="en-CA" sz="2000" dirty="0"/>
              <a:t>In addition to campus-based offerings, NIC delivers education through:</a:t>
            </a:r>
          </a:p>
          <a:p>
            <a:pPr lvl="1"/>
            <a:r>
              <a:rPr lang="en-CA" sz="2000" b="1" dirty="0"/>
              <a:t>Online and distance learning</a:t>
            </a:r>
          </a:p>
          <a:p>
            <a:pPr lvl="1"/>
            <a:r>
              <a:rPr lang="en-CA" sz="2000" b="1" dirty="0"/>
              <a:t>Interactive television</a:t>
            </a:r>
          </a:p>
          <a:p>
            <a:pPr lvl="1"/>
            <a:r>
              <a:rPr lang="en-CA" sz="2000" b="1" dirty="0"/>
              <a:t>Face-to-face in communities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02907" y="2705610"/>
            <a:ext cx="3215950" cy="226449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7948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60154"/>
            <a:ext cx="8191501" cy="840541"/>
          </a:xfrm>
        </p:spPr>
        <p:txBody>
          <a:bodyPr>
            <a:normAutofit/>
          </a:bodyPr>
          <a:lstStyle/>
          <a:p>
            <a:pPr lvl="0" algn="ctr"/>
            <a:r>
              <a:rPr lang="en-CA" b="1" dirty="0"/>
              <a:t>Indigenous peoples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0" y="1408645"/>
            <a:ext cx="676275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16" y="460154"/>
            <a:ext cx="8448353" cy="840541"/>
          </a:xfrm>
        </p:spPr>
        <p:txBody>
          <a:bodyPr>
            <a:normAutofit/>
          </a:bodyPr>
          <a:lstStyle/>
          <a:p>
            <a:pPr lvl="0"/>
            <a:r>
              <a:rPr lang="en-CA" b="1" dirty="0"/>
              <a:t>Indigenous peoples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69" y="1945856"/>
            <a:ext cx="8246139" cy="4709981"/>
          </a:xfrm>
        </p:spPr>
        <p:txBody>
          <a:bodyPr>
            <a:normAutofit/>
          </a:bodyPr>
          <a:lstStyle/>
          <a:p>
            <a:pPr lvl="1"/>
            <a:r>
              <a:rPr lang="en-CA" b="1" dirty="0"/>
              <a:t>35 First Nations</a:t>
            </a:r>
            <a:endParaRPr lang="en-US" dirty="0"/>
          </a:p>
          <a:p>
            <a:pPr lvl="1"/>
            <a:r>
              <a:rPr lang="en-CA" b="1" dirty="0"/>
              <a:t>13% of the NIC region’s population </a:t>
            </a:r>
            <a:r>
              <a:rPr lang="en-CA" dirty="0"/>
              <a:t>is comprised of Indigenous peoples</a:t>
            </a:r>
            <a:endParaRPr lang="en-US" dirty="0"/>
          </a:p>
          <a:p>
            <a:pPr lvl="1"/>
            <a:r>
              <a:rPr lang="en-CA" b="1" dirty="0"/>
              <a:t>21% of NIC’s domestic student population </a:t>
            </a:r>
            <a:r>
              <a:rPr lang="en-CA" dirty="0"/>
              <a:t>enrolled in credit courses (19% of FTEs) is of self-declared Aboriginal ancestry</a:t>
            </a:r>
            <a:endParaRPr lang="en-US" dirty="0"/>
          </a:p>
          <a:p>
            <a:pPr lvl="1"/>
            <a:r>
              <a:rPr lang="en-CA" b="1" dirty="0"/>
              <a:t>Younger than the overall population </a:t>
            </a:r>
            <a:r>
              <a:rPr lang="en-CA" dirty="0"/>
              <a:t>with 15-24 year-olds making up 16% of the Indigenous population compared with 9% of the overall population </a:t>
            </a:r>
            <a:endParaRPr lang="en-US" dirty="0"/>
          </a:p>
          <a:p>
            <a:pPr lvl="1"/>
            <a:r>
              <a:rPr lang="en-CA" dirty="0"/>
              <a:t>Regional districts where </a:t>
            </a:r>
            <a:r>
              <a:rPr lang="en-CA" b="1" dirty="0"/>
              <a:t>the largest number </a:t>
            </a:r>
            <a:r>
              <a:rPr lang="en-CA" dirty="0"/>
              <a:t>of Indigenous people live are:</a:t>
            </a:r>
            <a:r>
              <a:rPr lang="en-CA" b="1" dirty="0"/>
              <a:t> </a:t>
            </a:r>
          </a:p>
          <a:p>
            <a:pPr lvl="2"/>
            <a:r>
              <a:rPr lang="en-CA" b="1" dirty="0"/>
              <a:t>Alberni-</a:t>
            </a:r>
            <a:r>
              <a:rPr lang="en-CA" b="1" dirty="0" err="1"/>
              <a:t>Clayoquot</a:t>
            </a:r>
            <a:r>
              <a:rPr lang="en-CA" b="1" dirty="0"/>
              <a:t> (6,035 | 20%)</a:t>
            </a:r>
          </a:p>
          <a:p>
            <a:pPr lvl="2"/>
            <a:r>
              <a:rPr lang="en-CA" b="1" dirty="0" err="1"/>
              <a:t>Strathcona</a:t>
            </a:r>
            <a:r>
              <a:rPr lang="en-CA" b="1" dirty="0"/>
              <a:t> (5,855 | 13%)</a:t>
            </a:r>
            <a:endParaRPr lang="en-US" dirty="0"/>
          </a:p>
          <a:p>
            <a:pPr lvl="1"/>
            <a:r>
              <a:rPr lang="en-CA" dirty="0"/>
              <a:t>Regional districts with the </a:t>
            </a:r>
            <a:r>
              <a:rPr lang="en-CA" b="1" dirty="0"/>
              <a:t>highest percentages </a:t>
            </a:r>
            <a:r>
              <a:rPr lang="en-CA" dirty="0"/>
              <a:t>of Indigenous people:</a:t>
            </a:r>
          </a:p>
          <a:p>
            <a:pPr lvl="2"/>
            <a:r>
              <a:rPr lang="en-CA" b="1" dirty="0"/>
              <a:t>Central Coast (2,045 | 62%)</a:t>
            </a:r>
          </a:p>
          <a:p>
            <a:pPr lvl="2"/>
            <a:r>
              <a:rPr lang="en-CA" b="1" dirty="0"/>
              <a:t>Mount Waddington (3,340 | 31%)</a:t>
            </a:r>
            <a:endParaRPr lang="en-US" b="1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Rounded Rectangle 5"/>
          <p:cNvSpPr/>
          <p:nvPr/>
        </p:nvSpPr>
        <p:spPr>
          <a:xfrm>
            <a:off x="661887" y="2007704"/>
            <a:ext cx="7938773" cy="145111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8160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40" y="745206"/>
            <a:ext cx="8479061" cy="91859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CA" b="1" dirty="0"/>
              <a:t>Low preparedness for post-secondary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68" y="1974574"/>
            <a:ext cx="8291804" cy="4793229"/>
          </a:xfrm>
        </p:spPr>
        <p:txBody>
          <a:bodyPr>
            <a:normAutofit/>
          </a:bodyPr>
          <a:lstStyle/>
          <a:p>
            <a:pPr lvl="1"/>
            <a:r>
              <a:rPr lang="en-CA" sz="1800" b="1" dirty="0"/>
              <a:t>Just under one-quarter (23%) of secondary school students </a:t>
            </a:r>
            <a:r>
              <a:rPr lang="en-CA" sz="1800" dirty="0"/>
              <a:t>in the NIC region do not graduate high school versus 16% for the province overall</a:t>
            </a:r>
            <a:endParaRPr lang="en-US" sz="1800" b="1" dirty="0"/>
          </a:p>
          <a:p>
            <a:pPr lvl="1"/>
            <a:r>
              <a:rPr lang="en-CA" sz="1800" b="1" dirty="0"/>
              <a:t>13% of 25-64 year olds </a:t>
            </a:r>
            <a:r>
              <a:rPr lang="en-CA" sz="1800" dirty="0"/>
              <a:t>living in the NIC region don’t have at least a high school diploma compared with 10% provincially</a:t>
            </a:r>
            <a:endParaRPr lang="en-CA" sz="1800" b="1" dirty="0"/>
          </a:p>
          <a:p>
            <a:pPr lvl="1"/>
            <a:r>
              <a:rPr lang="en-CA" dirty="0"/>
              <a:t>Within the NIC region, the percentage of individuals with no high school diploma is:</a:t>
            </a:r>
          </a:p>
          <a:p>
            <a:pPr lvl="3"/>
            <a:r>
              <a:rPr lang="en-CA" sz="1400" b="1" dirty="0"/>
              <a:t>HIGHEST</a:t>
            </a:r>
            <a:r>
              <a:rPr lang="en-CA" sz="1600" b="1" dirty="0"/>
              <a:t>		</a:t>
            </a:r>
            <a:r>
              <a:rPr lang="en-CA" sz="1600" dirty="0"/>
              <a:t>Mount Waddington and Central Coast, both at 23%</a:t>
            </a:r>
          </a:p>
          <a:p>
            <a:pPr lvl="3"/>
            <a:r>
              <a:rPr lang="en-CA" sz="1400" b="1" dirty="0"/>
              <a:t>IN THE MIDDLE</a:t>
            </a:r>
            <a:r>
              <a:rPr lang="en-CA" sz="1600" b="1" dirty="0"/>
              <a:t>	</a:t>
            </a:r>
            <a:r>
              <a:rPr lang="en-CA" sz="1600" dirty="0" err="1"/>
              <a:t>Strathcona</a:t>
            </a:r>
            <a:r>
              <a:rPr lang="en-CA" sz="1600" dirty="0"/>
              <a:t> (12%) and Alberni-</a:t>
            </a:r>
            <a:r>
              <a:rPr lang="en-CA" sz="1600" dirty="0" err="1"/>
              <a:t>Clayoquot</a:t>
            </a:r>
            <a:r>
              <a:rPr lang="en-CA" sz="1600" dirty="0"/>
              <a:t> (18%) </a:t>
            </a:r>
          </a:p>
          <a:p>
            <a:pPr lvl="3"/>
            <a:r>
              <a:rPr lang="en-CA" sz="1400" b="1" dirty="0"/>
              <a:t>LOWEST</a:t>
            </a:r>
            <a:r>
              <a:rPr lang="en-CA" sz="1600" b="1" dirty="0"/>
              <a:t> 		</a:t>
            </a:r>
            <a:r>
              <a:rPr lang="en-CA" sz="1600" dirty="0"/>
              <a:t>Comox Valley at 9%</a:t>
            </a:r>
          </a:p>
          <a:p>
            <a:pPr lvl="1"/>
            <a:r>
              <a:rPr lang="en-CA" sz="1800" dirty="0"/>
              <a:t>Just under one in four diploma, associate degree and certificate students surveyed in 2018 </a:t>
            </a:r>
            <a:r>
              <a:rPr lang="en-CA" sz="1800" b="1" dirty="0"/>
              <a:t>(23%) took Adult Basic Education during, or prior to, their studies</a:t>
            </a:r>
            <a:r>
              <a:rPr lang="en-CA" sz="1800" dirty="0"/>
              <a:t>, a comparatively high proportion relative to other B.C. public post-secondary institutions - 18% for rural colleges and 12% for the rest of the B.C. college, institute and teaching intensive university sector</a:t>
            </a:r>
            <a:endParaRPr lang="en-US" sz="18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ounded Rectangle 3"/>
          <p:cNvSpPr/>
          <p:nvPr/>
        </p:nvSpPr>
        <p:spPr>
          <a:xfrm>
            <a:off x="746447" y="2037125"/>
            <a:ext cx="7906139" cy="61406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746448" y="2735917"/>
            <a:ext cx="7906139" cy="61406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5744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11" y="597160"/>
            <a:ext cx="8479061" cy="122541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CA" b="1" dirty="0"/>
              <a:t>High proportion of regional population with </a:t>
            </a:r>
            <a:br>
              <a:rPr lang="en-CA" b="1" dirty="0"/>
            </a:br>
            <a:r>
              <a:rPr lang="en-CA" b="1" dirty="0"/>
              <a:t>no post-secondary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10" y="2312503"/>
            <a:ext cx="8479061" cy="3445565"/>
          </a:xfrm>
        </p:spPr>
        <p:txBody>
          <a:bodyPr>
            <a:normAutofit/>
          </a:bodyPr>
          <a:lstStyle/>
          <a:p>
            <a:pPr lvl="1"/>
            <a:r>
              <a:rPr lang="en-CA" b="1" dirty="0"/>
              <a:t>43% of 25-64 year olds </a:t>
            </a:r>
            <a:r>
              <a:rPr lang="en-CA" dirty="0"/>
              <a:t>in the region have no post-secondary credential compared with 37% provincially  </a:t>
            </a:r>
            <a:endParaRPr lang="en-US" dirty="0"/>
          </a:p>
          <a:p>
            <a:pPr lvl="1"/>
            <a:r>
              <a:rPr lang="en-CA" dirty="0"/>
              <a:t>Within the NIC region, the percentage of individuals with no post-secondary credentials is:</a:t>
            </a:r>
          </a:p>
          <a:p>
            <a:pPr lvl="2"/>
            <a:r>
              <a:rPr lang="en-CA" b="1" dirty="0"/>
              <a:t>HIGHEST 	</a:t>
            </a:r>
            <a:r>
              <a:rPr lang="en-CA" sz="1600" b="1" dirty="0"/>
              <a:t>		</a:t>
            </a:r>
            <a:r>
              <a:rPr lang="en-CA" sz="1600" dirty="0"/>
              <a:t>Mount Waddington and the Central Coast, both at 52%</a:t>
            </a:r>
          </a:p>
          <a:p>
            <a:pPr lvl="2"/>
            <a:r>
              <a:rPr lang="en-CA" b="1" dirty="0"/>
              <a:t>IN THE MIDDLE </a:t>
            </a:r>
            <a:r>
              <a:rPr lang="en-CA" b="1" dirty="0">
                <a:sym typeface="Wingdings" panose="05000000000000000000" pitchFamily="2" charset="2"/>
              </a:rPr>
              <a:t> 	</a:t>
            </a:r>
            <a:r>
              <a:rPr lang="en-CA" sz="1600" dirty="0" err="1"/>
              <a:t>Strathcona</a:t>
            </a:r>
            <a:r>
              <a:rPr lang="en-CA" sz="1600" dirty="0"/>
              <a:t> (44%) and Alberni-</a:t>
            </a:r>
            <a:r>
              <a:rPr lang="en-CA" sz="1600" dirty="0" err="1"/>
              <a:t>Clayoquot</a:t>
            </a:r>
            <a:r>
              <a:rPr lang="en-CA" sz="1600" dirty="0"/>
              <a:t> (48%)</a:t>
            </a:r>
          </a:p>
          <a:p>
            <a:pPr lvl="2"/>
            <a:r>
              <a:rPr lang="en-CA" b="1" dirty="0"/>
              <a:t>LOWEST 	</a:t>
            </a:r>
            <a:r>
              <a:rPr lang="en-CA" sz="1600" b="1" dirty="0"/>
              <a:t>		</a:t>
            </a:r>
            <a:r>
              <a:rPr lang="en-CA" sz="1600" dirty="0"/>
              <a:t>Comox Valley at 38% </a:t>
            </a:r>
            <a:endParaRPr lang="en-US" sz="16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ounded Rectangle 3"/>
          <p:cNvSpPr/>
          <p:nvPr/>
        </p:nvSpPr>
        <p:spPr>
          <a:xfrm>
            <a:off x="539958" y="2623861"/>
            <a:ext cx="8055429" cy="79026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0631235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5568</TotalTime>
  <Words>925</Words>
  <Application>Microsoft Office PowerPoint</Application>
  <PresentationFormat>On-screen Show (4:3)</PresentationFormat>
  <Paragraphs>117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Gill Sans MT</vt:lpstr>
      <vt:lpstr>Wingdings 2</vt:lpstr>
      <vt:lpstr>Wingdings 3</vt:lpstr>
      <vt:lpstr>Dividend</vt:lpstr>
      <vt:lpstr>PowerPoint Presentation</vt:lpstr>
      <vt:lpstr>Purpose</vt:lpstr>
      <vt:lpstr>Key Factors and Trends</vt:lpstr>
      <vt:lpstr> Large and geographically diverse region</vt:lpstr>
      <vt:lpstr> Large and geographically diverse region</vt:lpstr>
      <vt:lpstr>Indigenous peoples</vt:lpstr>
      <vt:lpstr>Indigenous peoples</vt:lpstr>
      <vt:lpstr>Low preparedness for post-secondary education</vt:lpstr>
      <vt:lpstr>High proportion of regional population with  no post-secondary education</vt:lpstr>
      <vt:lpstr>High proportion of regional population with  no post-secondary education</vt:lpstr>
      <vt:lpstr>Ageing Population</vt:lpstr>
      <vt:lpstr>Ageing Population</vt:lpstr>
      <vt:lpstr>Shrinking number of 18-24 year-olds</vt:lpstr>
      <vt:lpstr>Slowly recovering  secondary school enrolment</vt:lpstr>
      <vt:lpstr>Pending employee retirements </vt:lpstr>
      <vt:lpstr>Pending employee retirements </vt:lpstr>
      <vt:lpstr>Low unemployment</vt:lpstr>
      <vt:lpstr>high reliance on  provincial government funding</vt:lpstr>
      <vt:lpstr>Rapidly growing international student demand</vt:lpstr>
      <vt:lpstr>Rapidly growing international student demand</vt:lpstr>
      <vt:lpstr>Tuition</vt:lpstr>
      <vt:lpstr>Final Thoughts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Skulmoski</dc:creator>
  <cp:lastModifiedBy>John Bowman</cp:lastModifiedBy>
  <cp:revision>219</cp:revision>
  <cp:lastPrinted>2019-10-31T01:11:25Z</cp:lastPrinted>
  <dcterms:created xsi:type="dcterms:W3CDTF">2014-11-17T18:06:46Z</dcterms:created>
  <dcterms:modified xsi:type="dcterms:W3CDTF">2019-11-01T21:15:14Z</dcterms:modified>
</cp:coreProperties>
</file>